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2">
                    <a:lumMod val="50000"/>
                  </a:schemeClr>
                </a:solidFill>
              </a:defRPr>
            </a:lvl1pPr>
          </a:lstStyle>
          <a:p>
            <a:fld id="{F6E0E8E6-B6EB-498A-BC29-48D81AAAA5B6}" type="datetimeFigureOut">
              <a:rPr lang="en-US" dirty="0"/>
              <a:t>4/14/2020</a:t>
            </a:fld>
            <a:endParaRPr lang="en-US" dirty="0"/>
          </a:p>
        </p:txBody>
      </p:sp>
      <p:sp>
        <p:nvSpPr>
          <p:cNvPr id="5" name="Footer Placeholder 4"/>
          <p:cNvSpPr>
            <a:spLocks noGrp="1"/>
          </p:cNvSpPr>
          <p:nvPr>
            <p:ph type="ftr" sz="quarter" idx="11"/>
          </p:nvPr>
        </p:nvSpPr>
        <p:spPr>
          <a:xfrm rot="21420000">
            <a:off x="-9144" y="4882896"/>
            <a:ext cx="4050792" cy="1197864"/>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‹Nº›</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D041493-8214-4CD3-9E66-4A7CE0239274}" type="datetimeFigureOut">
              <a:rPr lang="en-US" dirty="0"/>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D45397E-FD2D-4D0A-B33C-2E5AEFAED143}" type="datetimeFigureOut">
              <a:rPr lang="en-US" dirty="0"/>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E15092E-80DC-4992-A0D4-E74F7FC3042B}"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Content Placeholder 3"/>
          <p:cNvSpPr>
            <a:spLocks noGrp="1"/>
          </p:cNvSpPr>
          <p:nvPr>
            <p:ph sz="quarter" idx="13"/>
          </p:nvPr>
        </p:nvSpPr>
        <p:spPr>
          <a:xfrm>
            <a:off x="685802" y="2861733"/>
            <a:ext cx="5088712" cy="2512852"/>
          </a:xfrm>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3" name="Content Placeholder 5"/>
          <p:cNvSpPr>
            <a:spLocks noGrp="1"/>
          </p:cNvSpPr>
          <p:nvPr>
            <p:ph sz="quarter" idx="14"/>
          </p:nvPr>
        </p:nvSpPr>
        <p:spPr>
          <a:xfrm>
            <a:off x="5993969" y="2861733"/>
            <a:ext cx="5088713" cy="2512852"/>
          </a:xfrm>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569A4C6-EA06-4AF0-A839-1839C57399A0}" type="datetimeFigureOut">
              <a:rPr lang="en-US" dirty="0"/>
              <a:t>4/14/2020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BF0C016-2580-485A-AC4B-4452BC379743}" type="datetimeFigureOut">
              <a:rPr lang="en-US" dirty="0"/>
              <a:t>4/14/2020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F0C8E6-7044-439E-9AE7-82A0C81AB0F0}" type="datetimeFigureOut">
              <a:rPr lang="en-US" dirty="0"/>
              <a:t>4/14/2020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E95F70E-5DFF-42EC-93B3-07D70D7ED1BD}"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4520B5-A0C9-4D15-A71B-70A075D52D64}"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F4A8B59-FD8C-464E-A2E0-D2DB42977C43}"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12D0685-9E9F-46AF-8733-3458A4A5B67E}"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19578A0-4252-4A4F-8A4C-4F80F1AD91FF}"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DCDF071-3364-4AF2-8784-696D9E530376}"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12E0C83B-2A0D-4895-8D19-F0DA28872F64}" type="datetimeFigureOut">
              <a:rPr lang="en-US" dirty="0"/>
              <a:t>4/14/2020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s-ES"/>
              <a:t>Haga clic para modificar el estilo de título del patrón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5E32ACF0-C7E7-4CC8-840E-A2809FB4BDF6}" type="datetimeFigureOut">
              <a:rPr lang="en-US" dirty="0"/>
              <a:t>4/14/2020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B1B64FF-53E9-4519-AFEB-B5EAE0A6C098}" type="datetimeFigureOut">
              <a:rPr lang="en-US" dirty="0"/>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3D0605F-0999-49B8-97E8-A9F5FE66FD89}" type="datetimeFigureOut">
              <a:rPr lang="en-US" dirty="0"/>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2">
                    <a:lumMod val="50000"/>
                  </a:schemeClr>
                </a:solidFill>
              </a:defRPr>
            </a:lvl1pPr>
          </a:lstStyle>
          <a:p>
            <a:fld id="{61EAF71F-1A43-41B7-B605-0710A83174B7}" type="datetimeFigureOut">
              <a:rPr lang="en-US" dirty="0"/>
              <a:t>4/14/2020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2">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2">
                    <a:lumMod val="50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6F6832-4D71-4B4A-B144-842F78C3E718}"/>
              </a:ext>
            </a:extLst>
          </p:cNvPr>
          <p:cNvSpPr>
            <a:spLocks noGrp="1"/>
          </p:cNvSpPr>
          <p:nvPr>
            <p:ph type="ctrTitle"/>
          </p:nvPr>
        </p:nvSpPr>
        <p:spPr>
          <a:xfrm rot="21420000">
            <a:off x="893888" y="765268"/>
            <a:ext cx="5833909" cy="2766528"/>
          </a:xfrm>
        </p:spPr>
        <p:txBody>
          <a:bodyPr>
            <a:normAutofit/>
          </a:bodyPr>
          <a:lstStyle/>
          <a:p>
            <a:r>
              <a:rPr lang="es-MX" sz="6200"/>
              <a:t>Festival</a:t>
            </a:r>
            <a:br>
              <a:rPr lang="es-MX" sz="6200"/>
            </a:br>
            <a:r>
              <a:rPr lang="es-MX" sz="6200"/>
              <a:t>de</a:t>
            </a:r>
            <a:br>
              <a:rPr lang="es-MX" sz="6200"/>
            </a:br>
            <a:r>
              <a:rPr lang="es-MX" sz="6200" err="1"/>
              <a:t>venecia</a:t>
            </a:r>
            <a:endParaRPr lang="es-MX" sz="6200"/>
          </a:p>
        </p:txBody>
      </p:sp>
      <p:sp>
        <p:nvSpPr>
          <p:cNvPr id="3" name="Subtítulo 2">
            <a:extLst>
              <a:ext uri="{FF2B5EF4-FFF2-40B4-BE49-F238E27FC236}">
                <a16:creationId xmlns:a16="http://schemas.microsoft.com/office/drawing/2014/main" id="{3EB709EA-6D10-44E1-B429-6D5F90CEDA20}"/>
              </a:ext>
            </a:extLst>
          </p:cNvPr>
          <p:cNvSpPr>
            <a:spLocks noGrp="1"/>
          </p:cNvSpPr>
          <p:nvPr>
            <p:ph type="subTitle" idx="1"/>
          </p:nvPr>
        </p:nvSpPr>
        <p:spPr>
          <a:xfrm rot="21420000">
            <a:off x="999969" y="3607450"/>
            <a:ext cx="5833909" cy="1093775"/>
          </a:xfrm>
        </p:spPr>
        <p:txBody>
          <a:bodyPr>
            <a:noAutofit/>
          </a:bodyPr>
          <a:lstStyle/>
          <a:p>
            <a:pPr>
              <a:lnSpc>
                <a:spcPct val="110000"/>
              </a:lnSpc>
            </a:pPr>
            <a:r>
              <a:rPr lang="es-MX" sz="1800" dirty="0"/>
              <a:t>Aguilar Avendaño Jazmín Citlalli</a:t>
            </a:r>
            <a:br>
              <a:rPr lang="es-MX" sz="1800" dirty="0"/>
            </a:br>
            <a:r>
              <a:rPr lang="es-MX" sz="1800" dirty="0"/>
              <a:t>Morales Juárez David Ricardo</a:t>
            </a:r>
            <a:br>
              <a:rPr lang="es-MX" sz="1800" dirty="0"/>
            </a:br>
            <a:r>
              <a:rPr lang="es-MX" sz="1800" dirty="0"/>
              <a:t>Sánchez Ayala Verona Jatziri</a:t>
            </a:r>
          </a:p>
        </p:txBody>
      </p:sp>
      <p:sp>
        <p:nvSpPr>
          <p:cNvPr id="12" name="Rectangle 11">
            <a:extLst>
              <a:ext uri="{FF2B5EF4-FFF2-40B4-BE49-F238E27FC236}">
                <a16:creationId xmlns:a16="http://schemas.microsoft.com/office/drawing/2014/main" id="{2329D983-1883-4C23-8E83-DEA3270E1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7089215" y="251239"/>
            <a:ext cx="3659492" cy="4009880"/>
          </a:xfrm>
          <a:prstGeom prst="rect">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barco, rojo, hombre, parado&#10;&#10;Descripción generada automáticamente">
            <a:extLst>
              <a:ext uri="{FF2B5EF4-FFF2-40B4-BE49-F238E27FC236}">
                <a16:creationId xmlns:a16="http://schemas.microsoft.com/office/drawing/2014/main" id="{6A56F07B-2B83-4297-B58F-C586045E6A0F}"/>
              </a:ext>
            </a:extLst>
          </p:cNvPr>
          <p:cNvPicPr>
            <a:picLocks noChangeAspect="1"/>
          </p:cNvPicPr>
          <p:nvPr/>
        </p:nvPicPr>
        <p:blipFill>
          <a:blip r:embed="rId3"/>
          <a:stretch>
            <a:fillRect/>
          </a:stretch>
        </p:blipFill>
        <p:spPr>
          <a:xfrm rot="43020000">
            <a:off x="7613897" y="2301085"/>
            <a:ext cx="2722340" cy="1864803"/>
          </a:xfrm>
          <a:prstGeom prst="rect">
            <a:avLst/>
          </a:prstGeom>
        </p:spPr>
      </p:pic>
      <p:pic>
        <p:nvPicPr>
          <p:cNvPr id="7" name="Imagen 6" descr="Imagen que contiene reptil, animal, dinosaurio, tabla&#10;&#10;Descripción generada automáticamente">
            <a:extLst>
              <a:ext uri="{FF2B5EF4-FFF2-40B4-BE49-F238E27FC236}">
                <a16:creationId xmlns:a16="http://schemas.microsoft.com/office/drawing/2014/main" id="{647303AB-C8E8-4107-849C-8F48EB5380F4}"/>
              </a:ext>
            </a:extLst>
          </p:cNvPr>
          <p:cNvPicPr>
            <a:picLocks noChangeAspect="1"/>
          </p:cNvPicPr>
          <p:nvPr/>
        </p:nvPicPr>
        <p:blipFill>
          <a:blip r:embed="rId4"/>
          <a:stretch>
            <a:fillRect/>
          </a:stretch>
        </p:blipFill>
        <p:spPr>
          <a:xfrm rot="21420000">
            <a:off x="7504153" y="342606"/>
            <a:ext cx="2734292" cy="1859319"/>
          </a:xfrm>
          <a:prstGeom prst="rect">
            <a:avLst/>
          </a:prstGeom>
        </p:spPr>
      </p:pic>
    </p:spTree>
    <p:extLst>
      <p:ext uri="{BB962C8B-B14F-4D97-AF65-F5344CB8AC3E}">
        <p14:creationId xmlns:p14="http://schemas.microsoft.com/office/powerpoint/2010/main" val="2392731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00BB4B-2838-4ED5-BBE7-399A29877E68}"/>
              </a:ext>
            </a:extLst>
          </p:cNvPr>
          <p:cNvSpPr>
            <a:spLocks noGrp="1"/>
          </p:cNvSpPr>
          <p:nvPr>
            <p:ph type="title"/>
          </p:nvPr>
        </p:nvSpPr>
        <p:spPr>
          <a:xfrm>
            <a:off x="288235" y="182217"/>
            <a:ext cx="10396882" cy="1151965"/>
          </a:xfrm>
        </p:spPr>
        <p:txBody>
          <a:bodyPr/>
          <a:lstStyle/>
          <a:p>
            <a:r>
              <a:rPr lang="es-MX" dirty="0" err="1"/>
              <a:t>Mostra</a:t>
            </a:r>
            <a:r>
              <a:rPr lang="es-MX" dirty="0"/>
              <a:t> de Venecia</a:t>
            </a:r>
          </a:p>
        </p:txBody>
      </p:sp>
      <p:sp>
        <p:nvSpPr>
          <p:cNvPr id="7" name="Marcador de contenido 2">
            <a:extLst>
              <a:ext uri="{FF2B5EF4-FFF2-40B4-BE49-F238E27FC236}">
                <a16:creationId xmlns:a16="http://schemas.microsoft.com/office/drawing/2014/main" id="{45BFA504-5089-45B8-B873-EB799A5F9D20}"/>
              </a:ext>
            </a:extLst>
          </p:cNvPr>
          <p:cNvSpPr txBox="1">
            <a:spLocks/>
          </p:cNvSpPr>
          <p:nvPr/>
        </p:nvSpPr>
        <p:spPr>
          <a:xfrm>
            <a:off x="288235" y="1334182"/>
            <a:ext cx="10394707" cy="3311189"/>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algn="just"/>
            <a:r>
              <a:rPr lang="es-MX"/>
              <a:t>el festival internacional de cine por excelencia de Italia. se celebra cada año, aunque cada dos coincide con la Biennal, una exposición bianual donde tienen cabida otros espectros de la cultura, además del cine.</a:t>
            </a:r>
          </a:p>
          <a:p>
            <a:pPr algn="just"/>
            <a:r>
              <a:rPr lang="es-MX"/>
              <a:t>Desde 1932 lo más granado del cine y la sociedad italiana e internacional desfila por sus alfombras en una cita ineludible con el certamen de cine más antiguo del mundo.</a:t>
            </a:r>
          </a:p>
          <a:p>
            <a:pPr algn="just"/>
            <a:r>
              <a:rPr lang="es-MX"/>
              <a:t>Surgió como parte de la XVIII Bienal de Venecia, celebrada ese año. La Bienal es uno de los eventos culturales más reconocidos a nivel internacional y el certamen de cine constituye una de sus partes más visibles para el gran público.</a:t>
            </a:r>
            <a:endParaRPr lang="es-MX" dirty="0"/>
          </a:p>
        </p:txBody>
      </p:sp>
    </p:spTree>
    <p:extLst>
      <p:ext uri="{BB962C8B-B14F-4D97-AF65-F5344CB8AC3E}">
        <p14:creationId xmlns:p14="http://schemas.microsoft.com/office/powerpoint/2010/main" val="180003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12363BC1-D841-4CB8-A770-9B14749D5D77}"/>
              </a:ext>
            </a:extLst>
          </p:cNvPr>
          <p:cNvSpPr>
            <a:spLocks noGrp="1"/>
          </p:cNvSpPr>
          <p:nvPr>
            <p:ph sz="quarter" idx="13"/>
          </p:nvPr>
        </p:nvSpPr>
        <p:spPr>
          <a:xfrm>
            <a:off x="685799" y="265044"/>
            <a:ext cx="6099313" cy="5109542"/>
          </a:xfrm>
        </p:spPr>
        <p:txBody>
          <a:bodyPr>
            <a:normAutofit fontScale="85000" lnSpcReduction="20000"/>
          </a:bodyPr>
          <a:lstStyle/>
          <a:p>
            <a:pPr algn="just"/>
            <a:r>
              <a:rPr lang="es-MX" sz="1800" dirty="0"/>
              <a:t> </a:t>
            </a:r>
            <a:r>
              <a:rPr lang="es-MX" sz="2100" dirty="0"/>
              <a:t>La edición de la </a:t>
            </a:r>
            <a:r>
              <a:rPr lang="es-MX" sz="2100" dirty="0" err="1"/>
              <a:t>Mostra</a:t>
            </a:r>
            <a:r>
              <a:rPr lang="es-MX" sz="2100" dirty="0"/>
              <a:t> de 1932 se celebró en la terraza del hotel Excelsior de la veneciana isla de Lido. A las nueve y cuarto de la noche del día seis de agosto comenzó la proyección de la primera película del Festival, Dr. Jekyll and Mr. Hyde de </a:t>
            </a:r>
            <a:r>
              <a:rPr lang="es-MX" sz="2100" dirty="0" err="1"/>
              <a:t>Rouben</a:t>
            </a:r>
            <a:r>
              <a:rPr lang="es-MX" sz="2100" dirty="0"/>
              <a:t> </a:t>
            </a:r>
            <a:r>
              <a:rPr lang="es-MX" sz="2100" dirty="0" err="1"/>
              <a:t>Mamoulian</a:t>
            </a:r>
            <a:r>
              <a:rPr lang="es-MX" sz="2100" dirty="0"/>
              <a:t>. </a:t>
            </a:r>
          </a:p>
          <a:p>
            <a:pPr algn="just"/>
            <a:r>
              <a:rPr lang="es-MX" sz="2100" dirty="0"/>
              <a:t>Aunque no se trataba de una competición, se proyectaron otros grandes títulos que terminarían por convertirse en clásicos del cine. Sería a partir de su segunda edición, celebrada en agosto de 1934, cuando el Festival incluyese la competición cuyo máximo galardón es el León de Oro.</a:t>
            </a:r>
          </a:p>
          <a:p>
            <a:pPr algn="just"/>
            <a:r>
              <a:rPr lang="es-MX" sz="2100" dirty="0"/>
              <a:t>Con los años, el festival adquirió renombre pero las influencias políticas afectaron su reputación de independencia. Fue precisamente ésta la causa para que cineastas franceses y norteamericanos fundaran el Festival de Cannes después de que  Olimpiada (1938), de Leni </a:t>
            </a:r>
            <a:r>
              <a:rPr lang="es-MX" sz="2100" dirty="0" err="1"/>
              <a:t>Riefenshtal</a:t>
            </a:r>
            <a:r>
              <a:rPr lang="es-MX" sz="2100" dirty="0"/>
              <a:t>, ganara el premio a mejor película.</a:t>
            </a:r>
          </a:p>
        </p:txBody>
      </p:sp>
      <p:pic>
        <p:nvPicPr>
          <p:cNvPr id="10" name="Marcador de contenido 9" descr="Imagen que contiene texto, libro, periódico&#10;&#10;Descripción generada automáticamente">
            <a:extLst>
              <a:ext uri="{FF2B5EF4-FFF2-40B4-BE49-F238E27FC236}">
                <a16:creationId xmlns:a16="http://schemas.microsoft.com/office/drawing/2014/main" id="{C669B7D6-CF2D-4B18-8971-1B830C0562BD}"/>
              </a:ext>
            </a:extLst>
          </p:cNvPr>
          <p:cNvPicPr>
            <a:picLocks noGrp="1" noChangeAspect="1"/>
          </p:cNvPicPr>
          <p:nvPr>
            <p:ph sz="quarter" idx="14"/>
          </p:nvPr>
        </p:nvPicPr>
        <p:blipFill>
          <a:blip r:embed="rId2"/>
          <a:stretch>
            <a:fillRect/>
          </a:stretch>
        </p:blipFill>
        <p:spPr>
          <a:xfrm>
            <a:off x="7368382" y="265113"/>
            <a:ext cx="2093670" cy="3140506"/>
          </a:xfrm>
        </p:spPr>
      </p:pic>
      <p:pic>
        <p:nvPicPr>
          <p:cNvPr id="12" name="Imagen 11" descr="Imagen que contiene rojo, moto, negro, par&#10;&#10;Descripción generada automáticamente">
            <a:extLst>
              <a:ext uri="{FF2B5EF4-FFF2-40B4-BE49-F238E27FC236}">
                <a16:creationId xmlns:a16="http://schemas.microsoft.com/office/drawing/2014/main" id="{162469E9-5C07-41AA-9D54-15053C24F6F3}"/>
              </a:ext>
            </a:extLst>
          </p:cNvPr>
          <p:cNvPicPr>
            <a:picLocks noChangeAspect="1"/>
          </p:cNvPicPr>
          <p:nvPr/>
        </p:nvPicPr>
        <p:blipFill>
          <a:blip r:embed="rId3"/>
          <a:stretch>
            <a:fillRect/>
          </a:stretch>
        </p:blipFill>
        <p:spPr>
          <a:xfrm>
            <a:off x="8802265" y="2819815"/>
            <a:ext cx="2703936" cy="1682198"/>
          </a:xfrm>
          <a:prstGeom prst="rect">
            <a:avLst/>
          </a:prstGeom>
        </p:spPr>
      </p:pic>
      <p:pic>
        <p:nvPicPr>
          <p:cNvPr id="14" name="Imagen 13" descr="Imagen que contiene negro, foto, hombre, pájaro&#10;&#10;Descripción generada automáticamente">
            <a:extLst>
              <a:ext uri="{FF2B5EF4-FFF2-40B4-BE49-F238E27FC236}">
                <a16:creationId xmlns:a16="http://schemas.microsoft.com/office/drawing/2014/main" id="{2B3905AF-C02D-4F5F-9DDF-9D6567CB6E95}"/>
              </a:ext>
            </a:extLst>
          </p:cNvPr>
          <p:cNvPicPr>
            <a:picLocks noChangeAspect="1"/>
          </p:cNvPicPr>
          <p:nvPr/>
        </p:nvPicPr>
        <p:blipFill>
          <a:blip r:embed="rId4"/>
          <a:stretch>
            <a:fillRect/>
          </a:stretch>
        </p:blipFill>
        <p:spPr>
          <a:xfrm>
            <a:off x="7090531" y="3405619"/>
            <a:ext cx="1989585" cy="3044065"/>
          </a:xfrm>
          <a:prstGeom prst="rect">
            <a:avLst/>
          </a:prstGeom>
        </p:spPr>
      </p:pic>
    </p:spTree>
    <p:extLst>
      <p:ext uri="{BB962C8B-B14F-4D97-AF65-F5344CB8AC3E}">
        <p14:creationId xmlns:p14="http://schemas.microsoft.com/office/powerpoint/2010/main" val="2520843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descr="Imagen que contiene perro, café, grande, frente&#10;&#10;Descripción generada automáticamente">
            <a:extLst>
              <a:ext uri="{FF2B5EF4-FFF2-40B4-BE49-F238E27FC236}">
                <a16:creationId xmlns:a16="http://schemas.microsoft.com/office/drawing/2014/main" id="{ED8F9AD3-E690-4789-9924-2134184A5364}"/>
              </a:ext>
            </a:extLst>
          </p:cNvPr>
          <p:cNvPicPr>
            <a:picLocks noGrp="1" noChangeAspect="1"/>
          </p:cNvPicPr>
          <p:nvPr>
            <p:ph sz="quarter" idx="13"/>
          </p:nvPr>
        </p:nvPicPr>
        <p:blipFill>
          <a:blip r:embed="rId2"/>
          <a:stretch>
            <a:fillRect/>
          </a:stretch>
        </p:blipFill>
        <p:spPr>
          <a:xfrm>
            <a:off x="274983" y="1214171"/>
            <a:ext cx="3608388" cy="1860324"/>
          </a:xfrm>
        </p:spPr>
      </p:pic>
      <p:sp>
        <p:nvSpPr>
          <p:cNvPr id="4" name="Marcador de contenido 3">
            <a:extLst>
              <a:ext uri="{FF2B5EF4-FFF2-40B4-BE49-F238E27FC236}">
                <a16:creationId xmlns:a16="http://schemas.microsoft.com/office/drawing/2014/main" id="{539BA59E-C376-48C5-88F9-7DFDBC1DD64C}"/>
              </a:ext>
            </a:extLst>
          </p:cNvPr>
          <p:cNvSpPr>
            <a:spLocks noGrp="1"/>
          </p:cNvSpPr>
          <p:nvPr>
            <p:ph sz="quarter" idx="14"/>
          </p:nvPr>
        </p:nvSpPr>
        <p:spPr>
          <a:xfrm>
            <a:off x="4572000" y="265044"/>
            <a:ext cx="6508509" cy="5109542"/>
          </a:xfrm>
        </p:spPr>
        <p:txBody>
          <a:bodyPr>
            <a:normAutofit/>
          </a:bodyPr>
          <a:lstStyle/>
          <a:p>
            <a:r>
              <a:rPr lang="es-MX" dirty="0"/>
              <a:t>El León de Oro es el máximo galardón del Festival Internacional de Cine de Venecia, el premio fue creado en 1954 por el comité organizador del festival, pero ha cambiado de nombre en varias ocasiones, por ejemplo de 1949 a 1953 fue conocido como Leone di San Marco (León de San Marcos) y de 1947 a 1948 como El Gran Premio </a:t>
            </a:r>
            <a:r>
              <a:rPr lang="es-MX" dirty="0" err="1"/>
              <a:t>Internazionale</a:t>
            </a:r>
            <a:r>
              <a:rPr lang="es-MX" dirty="0"/>
              <a:t> di </a:t>
            </a:r>
            <a:r>
              <a:rPr lang="es-MX" dirty="0" err="1"/>
              <a:t>Venezia</a:t>
            </a:r>
            <a:r>
              <a:rPr lang="es-MX" dirty="0"/>
              <a:t>.</a:t>
            </a:r>
          </a:p>
          <a:p>
            <a:r>
              <a:rPr lang="es-MX" dirty="0"/>
              <a:t>La forma de la estatuilla está inspirada en el León de San Marcos y tiene origen religioso, ya que el símbolo está relacionado con uno de los evangelistas que se convirtió en el primer obispo de la iglesia de Alejandría. </a:t>
            </a:r>
          </a:p>
        </p:txBody>
      </p:sp>
      <p:pic>
        <p:nvPicPr>
          <p:cNvPr id="8" name="Imagen 7" descr="Una iglesia antigua&#10;&#10;Descripción generada automáticamente">
            <a:extLst>
              <a:ext uri="{FF2B5EF4-FFF2-40B4-BE49-F238E27FC236}">
                <a16:creationId xmlns:a16="http://schemas.microsoft.com/office/drawing/2014/main" id="{39599F3A-689A-4CEB-B52D-4243B48C7F1A}"/>
              </a:ext>
            </a:extLst>
          </p:cNvPr>
          <p:cNvPicPr>
            <a:picLocks noChangeAspect="1"/>
          </p:cNvPicPr>
          <p:nvPr/>
        </p:nvPicPr>
        <p:blipFill>
          <a:blip r:embed="rId3"/>
          <a:stretch>
            <a:fillRect/>
          </a:stretch>
        </p:blipFill>
        <p:spPr>
          <a:xfrm>
            <a:off x="528935" y="3173499"/>
            <a:ext cx="3100483" cy="2346032"/>
          </a:xfrm>
          <a:prstGeom prst="rect">
            <a:avLst/>
          </a:prstGeom>
        </p:spPr>
      </p:pic>
    </p:spTree>
    <p:extLst>
      <p:ext uri="{BB962C8B-B14F-4D97-AF65-F5344CB8AC3E}">
        <p14:creationId xmlns:p14="http://schemas.microsoft.com/office/powerpoint/2010/main" val="54634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5EF811D-4B16-461D-9403-12D89982C483}"/>
              </a:ext>
            </a:extLst>
          </p:cNvPr>
          <p:cNvSpPr>
            <a:spLocks noGrp="1"/>
          </p:cNvSpPr>
          <p:nvPr>
            <p:ph sz="quarter" idx="13"/>
          </p:nvPr>
        </p:nvSpPr>
        <p:spPr>
          <a:xfrm>
            <a:off x="685800" y="291548"/>
            <a:ext cx="5088714" cy="5083037"/>
          </a:xfrm>
        </p:spPr>
        <p:txBody>
          <a:bodyPr>
            <a:normAutofit fontScale="92500" lnSpcReduction="20000"/>
          </a:bodyPr>
          <a:lstStyle/>
          <a:p>
            <a:r>
              <a:rPr lang="es-MX" dirty="0"/>
              <a:t>Los trabajos cinematográficos se exponen en la sede del festival, el Palazzo del Cinema, donde se proyectan las películas a competición.</a:t>
            </a:r>
          </a:p>
          <a:p>
            <a:r>
              <a:rPr lang="es-MX" dirty="0"/>
              <a:t>Además de la “Sala Grande”, con capacidad para 1078 personas, en su interior está la “Sala Volpi”, con aforo para 171 personas.</a:t>
            </a:r>
          </a:p>
          <a:p>
            <a:r>
              <a:rPr lang="es-MX" dirty="0"/>
              <a:t>Debido a la cantidad de asistentes muchos filmes se muestran en otros espacios como el Palazzo del </a:t>
            </a:r>
            <a:r>
              <a:rPr lang="es-MX" dirty="0" err="1"/>
              <a:t>Casinò</a:t>
            </a:r>
            <a:r>
              <a:rPr lang="es-MX" dirty="0"/>
              <a:t>, el </a:t>
            </a:r>
            <a:r>
              <a:rPr lang="es-MX" dirty="0" err="1"/>
              <a:t>Palagalileo</a:t>
            </a:r>
            <a:r>
              <a:rPr lang="es-MX" dirty="0"/>
              <a:t>, donde habitualmente se efectúan los pases de películas para la prensa; el </a:t>
            </a:r>
            <a:r>
              <a:rPr lang="es-MX" dirty="0" err="1"/>
              <a:t>Palabiennale</a:t>
            </a:r>
            <a:r>
              <a:rPr lang="es-MX" dirty="0"/>
              <a:t>, habilitado en exclusiva para el festival (y donde hay más localidades, alrededor de 1.700) y la  Sala Astra, reservada a gente con acreditaciones.</a:t>
            </a:r>
          </a:p>
        </p:txBody>
      </p:sp>
      <p:pic>
        <p:nvPicPr>
          <p:cNvPr id="7" name="Marcador de contenido 6" descr="Imagen que contiene edificio, tabla, hombre, parado&#10;&#10;Descripción generada automáticamente">
            <a:extLst>
              <a:ext uri="{FF2B5EF4-FFF2-40B4-BE49-F238E27FC236}">
                <a16:creationId xmlns:a16="http://schemas.microsoft.com/office/drawing/2014/main" id="{81372D12-976D-4D4F-B27A-56359953A940}"/>
              </a:ext>
            </a:extLst>
          </p:cNvPr>
          <p:cNvPicPr>
            <a:picLocks noGrp="1" noChangeAspect="1"/>
          </p:cNvPicPr>
          <p:nvPr>
            <p:ph sz="quarter" idx="14"/>
          </p:nvPr>
        </p:nvPicPr>
        <p:blipFill>
          <a:blip r:embed="rId2"/>
          <a:stretch>
            <a:fillRect/>
          </a:stretch>
        </p:blipFill>
        <p:spPr>
          <a:xfrm>
            <a:off x="6225208" y="291548"/>
            <a:ext cx="3657600" cy="2429256"/>
          </a:xfrm>
        </p:spPr>
      </p:pic>
      <p:pic>
        <p:nvPicPr>
          <p:cNvPr id="5" name="Imagen 4" descr="Imagen que contiene persona, mujer, gente, multitud&#10;&#10;Descripción generada automáticamente">
            <a:extLst>
              <a:ext uri="{FF2B5EF4-FFF2-40B4-BE49-F238E27FC236}">
                <a16:creationId xmlns:a16="http://schemas.microsoft.com/office/drawing/2014/main" id="{2396691A-E3F2-4930-893F-AAF1554948EA}"/>
              </a:ext>
            </a:extLst>
          </p:cNvPr>
          <p:cNvPicPr>
            <a:picLocks noChangeAspect="1"/>
          </p:cNvPicPr>
          <p:nvPr/>
        </p:nvPicPr>
        <p:blipFill>
          <a:blip r:embed="rId3"/>
          <a:stretch>
            <a:fillRect/>
          </a:stretch>
        </p:blipFill>
        <p:spPr>
          <a:xfrm>
            <a:off x="8378687" y="2348853"/>
            <a:ext cx="3246783" cy="2160294"/>
          </a:xfrm>
          <a:prstGeom prst="rect">
            <a:avLst/>
          </a:prstGeom>
        </p:spPr>
      </p:pic>
      <p:pic>
        <p:nvPicPr>
          <p:cNvPr id="9" name="Imagen 8" descr="Un grupo de personas en un auditorio&#10;&#10;Descripción generada automáticamente">
            <a:extLst>
              <a:ext uri="{FF2B5EF4-FFF2-40B4-BE49-F238E27FC236}">
                <a16:creationId xmlns:a16="http://schemas.microsoft.com/office/drawing/2014/main" id="{D268EDF9-7156-46A2-BC40-5D3471ABCC6B}"/>
              </a:ext>
            </a:extLst>
          </p:cNvPr>
          <p:cNvPicPr>
            <a:picLocks noChangeAspect="1"/>
          </p:cNvPicPr>
          <p:nvPr/>
        </p:nvPicPr>
        <p:blipFill>
          <a:blip r:embed="rId4"/>
          <a:stretch>
            <a:fillRect/>
          </a:stretch>
        </p:blipFill>
        <p:spPr>
          <a:xfrm>
            <a:off x="6225208" y="2583379"/>
            <a:ext cx="3107635" cy="3107635"/>
          </a:xfrm>
          <a:prstGeom prst="rect">
            <a:avLst/>
          </a:prstGeom>
        </p:spPr>
      </p:pic>
    </p:spTree>
    <p:extLst>
      <p:ext uri="{BB962C8B-B14F-4D97-AF65-F5344CB8AC3E}">
        <p14:creationId xmlns:p14="http://schemas.microsoft.com/office/powerpoint/2010/main" val="25794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5B3950B-CF3C-4E10-A144-D91C38993716}"/>
              </a:ext>
            </a:extLst>
          </p:cNvPr>
          <p:cNvSpPr>
            <a:spLocks noGrp="1"/>
          </p:cNvSpPr>
          <p:nvPr>
            <p:ph type="title"/>
          </p:nvPr>
        </p:nvSpPr>
        <p:spPr/>
        <p:txBody>
          <a:bodyPr/>
          <a:lstStyle/>
          <a:p>
            <a:r>
              <a:rPr lang="es-MX" dirty="0"/>
              <a:t>Galardones</a:t>
            </a:r>
          </a:p>
        </p:txBody>
      </p:sp>
      <p:sp>
        <p:nvSpPr>
          <p:cNvPr id="6" name="Marcador de contenido 5">
            <a:extLst>
              <a:ext uri="{FF2B5EF4-FFF2-40B4-BE49-F238E27FC236}">
                <a16:creationId xmlns:a16="http://schemas.microsoft.com/office/drawing/2014/main" id="{80D4980A-AA86-48AF-986F-29E76592CDFC}"/>
              </a:ext>
            </a:extLst>
          </p:cNvPr>
          <p:cNvSpPr>
            <a:spLocks noGrp="1"/>
          </p:cNvSpPr>
          <p:nvPr>
            <p:ph sz="quarter" idx="13"/>
          </p:nvPr>
        </p:nvSpPr>
        <p:spPr/>
        <p:txBody>
          <a:bodyPr>
            <a:normAutofit fontScale="85000" lnSpcReduction="10000"/>
          </a:bodyPr>
          <a:lstStyle/>
          <a:p>
            <a:r>
              <a:rPr lang="es-MX" dirty="0"/>
              <a:t>Los galardones que el Festival de Cine de Venecia otorga son el León de Oro, el León de Plata y la Copa Volpi. El primero, y más importante del evento, fue creado –al igual que en el Festival de Cannes- como homenaje a los símbolos de la ciudad, su bandera y escudo, en los que se simboliza un león amarillo. El León de Oro es concedido a la mejor película y también se hacen entregas honoríficas.</a:t>
            </a:r>
          </a:p>
          <a:p>
            <a:r>
              <a:rPr lang="es-MX" dirty="0"/>
              <a:t>El León de Plata es el segundo premio más importante que otorgan las autoridades del festival. Este galardón ha sido concedido irregularmente a películas en concurso para el León de Oro y en ocasiones se ha entregado al mejor director, mejor cortometraje o mejor debutante.</a:t>
            </a:r>
          </a:p>
          <a:p>
            <a:r>
              <a:rPr lang="es-MX" dirty="0"/>
              <a:t>El último, pero no menos importante es la Copa Volpi. Este galardón fue el primero que se entregó en el festival cuando en 1934 empezó a tener un carácter competitivo y premia a los mejores actores de las películas en competencia.</a:t>
            </a:r>
          </a:p>
        </p:txBody>
      </p:sp>
      <p:pic>
        <p:nvPicPr>
          <p:cNvPr id="8" name="Imagen 7" descr="Imagen que contiene persona, hombre, comiendo, lentes&#10;&#10;Descripción generada automáticamente">
            <a:extLst>
              <a:ext uri="{FF2B5EF4-FFF2-40B4-BE49-F238E27FC236}">
                <a16:creationId xmlns:a16="http://schemas.microsoft.com/office/drawing/2014/main" id="{AD988062-4766-4CAD-B6DA-7C8FC0AD8DA7}"/>
              </a:ext>
            </a:extLst>
          </p:cNvPr>
          <p:cNvPicPr>
            <a:picLocks noChangeAspect="1"/>
          </p:cNvPicPr>
          <p:nvPr/>
        </p:nvPicPr>
        <p:blipFill>
          <a:blip r:embed="rId2"/>
          <a:stretch>
            <a:fillRect/>
          </a:stretch>
        </p:blipFill>
        <p:spPr>
          <a:xfrm>
            <a:off x="5134708" y="109549"/>
            <a:ext cx="3048000" cy="1728216"/>
          </a:xfrm>
          <a:prstGeom prst="rect">
            <a:avLst/>
          </a:prstGeom>
        </p:spPr>
      </p:pic>
      <p:pic>
        <p:nvPicPr>
          <p:cNvPr id="12" name="Imagen 11" descr="Imagen que contiene persona, hombre, traje, parado&#10;&#10;Descripción generada automáticamente">
            <a:extLst>
              <a:ext uri="{FF2B5EF4-FFF2-40B4-BE49-F238E27FC236}">
                <a16:creationId xmlns:a16="http://schemas.microsoft.com/office/drawing/2014/main" id="{DBC7EF81-BC27-4CC1-A367-6889FB3CC9CB}"/>
              </a:ext>
            </a:extLst>
          </p:cNvPr>
          <p:cNvPicPr>
            <a:picLocks noChangeAspect="1"/>
          </p:cNvPicPr>
          <p:nvPr/>
        </p:nvPicPr>
        <p:blipFill>
          <a:blip r:embed="rId3"/>
          <a:stretch>
            <a:fillRect/>
          </a:stretch>
        </p:blipFill>
        <p:spPr>
          <a:xfrm>
            <a:off x="8182708" y="105152"/>
            <a:ext cx="3189546" cy="1795258"/>
          </a:xfrm>
          <a:prstGeom prst="rect">
            <a:avLst/>
          </a:prstGeom>
        </p:spPr>
      </p:pic>
      <p:pic>
        <p:nvPicPr>
          <p:cNvPr id="14" name="Imagen 13" descr="Imagen que contiene persona, traje, hombre, sostener&#10;&#10;Descripción generada automáticamente">
            <a:extLst>
              <a:ext uri="{FF2B5EF4-FFF2-40B4-BE49-F238E27FC236}">
                <a16:creationId xmlns:a16="http://schemas.microsoft.com/office/drawing/2014/main" id="{8EE33584-55E8-4FF6-830D-4408BF8D8C4E}"/>
              </a:ext>
            </a:extLst>
          </p:cNvPr>
          <p:cNvPicPr>
            <a:picLocks noChangeAspect="1"/>
          </p:cNvPicPr>
          <p:nvPr/>
        </p:nvPicPr>
        <p:blipFill>
          <a:blip r:embed="rId4"/>
          <a:stretch>
            <a:fillRect/>
          </a:stretch>
        </p:blipFill>
        <p:spPr>
          <a:xfrm>
            <a:off x="7042420" y="707228"/>
            <a:ext cx="2280576" cy="1418813"/>
          </a:xfrm>
          <a:prstGeom prst="rect">
            <a:avLst/>
          </a:prstGeom>
        </p:spPr>
      </p:pic>
    </p:spTree>
    <p:extLst>
      <p:ext uri="{BB962C8B-B14F-4D97-AF65-F5344CB8AC3E}">
        <p14:creationId xmlns:p14="http://schemas.microsoft.com/office/powerpoint/2010/main" val="542511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vento principal">
  <a:themeElements>
    <a:clrScheme name="Main Event">
      <a:dk1>
        <a:sysClr val="windowText" lastClr="000000"/>
      </a:dk1>
      <a:lt1>
        <a:sysClr val="window" lastClr="FFFFFF"/>
      </a:lt1>
      <a:dk2>
        <a:srgbClr val="424242"/>
      </a:dk2>
      <a:lt2>
        <a:srgbClr val="C8C8C8"/>
      </a:lt2>
      <a:accent1>
        <a:srgbClr val="8FA751"/>
      </a:accent1>
      <a:accent2>
        <a:srgbClr val="629D7D"/>
      </a:accent2>
      <a:accent3>
        <a:srgbClr val="5A7AAB"/>
      </a:accent3>
      <a:accent4>
        <a:srgbClr val="AA618F"/>
      </a:accent4>
      <a:accent5>
        <a:srgbClr val="BA5445"/>
      </a:accent5>
      <a:accent6>
        <a:srgbClr val="C8A547"/>
      </a:accent6>
      <a:hlink>
        <a:srgbClr val="91BF1A"/>
      </a:hlink>
      <a:folHlink>
        <a:srgbClr val="ADBE82"/>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CF823853-53CC-4249-AEDB-2EA9F718B2D2}"/>
    </a:ext>
  </a:extLst>
</a:theme>
</file>

<file path=docProps/app.xml><?xml version="1.0" encoding="utf-8"?>
<Properties xmlns="http://schemas.openxmlformats.org/officeDocument/2006/extended-properties" xmlns:vt="http://schemas.openxmlformats.org/officeDocument/2006/docPropsVTypes">
  <TotalTime>18</TotalTime>
  <Words>520</Words>
  <Application>Microsoft Office PowerPoint</Application>
  <PresentationFormat>Panorámica</PresentationFormat>
  <Paragraphs>18</Paragraphs>
  <Slides>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vt:i4>
      </vt:variant>
    </vt:vector>
  </HeadingPairs>
  <TitlesOfParts>
    <vt:vector size="9" baseType="lpstr">
      <vt:lpstr>Arial</vt:lpstr>
      <vt:lpstr>Impact</vt:lpstr>
      <vt:lpstr>Evento principal</vt:lpstr>
      <vt:lpstr>Festival de venecia</vt:lpstr>
      <vt:lpstr>Mostra de Venecia</vt:lpstr>
      <vt:lpstr>Presentación de PowerPoint</vt:lpstr>
      <vt:lpstr>Presentación de PowerPoint</vt:lpstr>
      <vt:lpstr>Presentación de PowerPoint</vt:lpstr>
      <vt:lpstr>Galardones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Festival de venecia</dc:title>
  <dc:creator>DAVID RICARDO MORALES JUAREZ</dc:creator>
  <cp:lastModifiedBy>DAVID RICARDO MORALES JUAREZ</cp:lastModifiedBy>
  <cp:revision>3</cp:revision>
  <dcterms:created xsi:type="dcterms:W3CDTF">2020-04-14T15:59:48Z</dcterms:created>
  <dcterms:modified xsi:type="dcterms:W3CDTF">2020-04-14T16:18:45Z</dcterms:modified>
</cp:coreProperties>
</file>